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30"/>
  </p:notesMasterIdLst>
  <p:sldIdLst>
    <p:sldId id="280" r:id="rId3"/>
    <p:sldId id="271" r:id="rId4"/>
    <p:sldId id="306" r:id="rId5"/>
    <p:sldId id="258" r:id="rId6"/>
    <p:sldId id="262" r:id="rId7"/>
    <p:sldId id="269" r:id="rId8"/>
    <p:sldId id="287" r:id="rId9"/>
    <p:sldId id="288" r:id="rId10"/>
    <p:sldId id="307" r:id="rId11"/>
    <p:sldId id="290" r:id="rId12"/>
    <p:sldId id="281" r:id="rId13"/>
    <p:sldId id="304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8" r:id="rId24"/>
    <p:sldId id="300" r:id="rId25"/>
    <p:sldId id="301" r:id="rId26"/>
    <p:sldId id="305" r:id="rId27"/>
    <p:sldId id="302" r:id="rId28"/>
    <p:sldId id="284" r:id="rId29"/>
  </p:sldIdLst>
  <p:sldSz cx="9144000" cy="5143500" type="screen16x9"/>
  <p:notesSz cx="6858000" cy="9144000"/>
  <p:embeddedFontLs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2220494-F72E-42EC-8C15-EB342598EB4E}">
  <a:tblStyle styleId="{62220494-F72E-42EC-8C15-EB342598EB4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59303" autoAdjust="0"/>
  </p:normalViewPr>
  <p:slideViewPr>
    <p:cSldViewPr>
      <p:cViewPr varScale="1">
        <p:scale>
          <a:sx n="105" d="100"/>
          <a:sy n="105" d="100"/>
        </p:scale>
        <p:origin x="120" y="6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Welcome to the fourth section, </a:t>
            </a:r>
            <a:r>
              <a:rPr lang="en-US" sz="1100" dirty="0">
                <a:solidFill>
                  <a:schemeClr val="bg1"/>
                </a:solidFill>
              </a:rPr>
              <a:t>Chart Annotation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section we learned how to use D3.js scales to scale our data.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 now use those same scales to render axes on our chart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Using those scales, D3.js can render axes with ticks and labels to give the viewer of your visualization perspective on the values associated with your visuals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232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Styling Axes, we will learn how to style the features of an axis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8485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saw how to use data binding to create new visuals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third video of this section, Visual styling with data</a:t>
            </a:r>
          </a:p>
        </p:txBody>
      </p:sp>
    </p:spTree>
    <p:extLst>
      <p:ext uri="{BB962C8B-B14F-4D97-AF65-F5344CB8AC3E}">
        <p14:creationId xmlns:p14="http://schemas.microsoft.com/office/powerpoint/2010/main" val="316923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27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Axes Titles, we will learn how to add titles to our axes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28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80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86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Custom Tick Labels, we will learn how to change the text associated with axes ticks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14234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32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1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Legends, we will learn how to create a legend for our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02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this section, we cover seven different topics relative to creating axes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The first two sections are the most detailed as they cover the fundamentals and explain axes and positioning concepts.  The remaining sections focus on a specific task relative to an axes and are comparatively brief.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5.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6.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7.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19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77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the last of this section, Gridlines, we will learn add gridlines to our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3604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243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13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This section show you how to create a number of different chart annotations, including axes, legends, axes labels, and titles</a:t>
            </a:r>
          </a:p>
        </p:txBody>
      </p:sp>
    </p:spTree>
    <p:extLst>
      <p:ext uri="{BB962C8B-B14F-4D97-AF65-F5344CB8AC3E}">
        <p14:creationId xmlns:p14="http://schemas.microsoft.com/office/powerpoint/2010/main" val="3087794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completes the last section of this volume of the course.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the next volume, we will cover adding interactivity and adding animation to your charts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95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</a:t>
            </a:r>
          </a:p>
          <a:p>
            <a:r>
              <a:rPr lang="en-US" dirty="0"/>
              <a:t>Ticks </a:t>
            </a:r>
          </a:p>
          <a:p>
            <a:r>
              <a:rPr lang="en-US" dirty="0"/>
              <a:t>Custom tick labels</a:t>
            </a:r>
          </a:p>
          <a:p>
            <a:r>
              <a:rPr lang="en-US"/>
              <a:t>Margins</a:t>
            </a:r>
            <a:endParaRPr lang="en-US" dirty="0"/>
          </a:p>
          <a:p>
            <a:r>
              <a:rPr lang="en-US" dirty="0"/>
              <a:t>Text labels</a:t>
            </a:r>
          </a:p>
          <a:p>
            <a:r>
              <a:rPr lang="en-US" dirty="0"/>
              <a:t>Styling axes</a:t>
            </a:r>
          </a:p>
          <a:p>
            <a:r>
              <a:rPr lang="en-US" dirty="0"/>
              <a:t>Legends</a:t>
            </a:r>
          </a:p>
          <a:p>
            <a:r>
              <a:rPr lang="en-US" dirty="0"/>
              <a:t>Axis titles</a:t>
            </a:r>
          </a:p>
          <a:p>
            <a:r>
              <a:rPr lang="en-US" dirty="0"/>
              <a:t>Gridlines</a:t>
            </a:r>
          </a:p>
          <a:p>
            <a:r>
              <a:rPr lang="en-US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10902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Welcome to the first video of this section,  Drawing axes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this video we will learn how to create D3.js axes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Axes are powerful D3.js constructs and are highly customizable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 cover in this video the fundamentals of axis creation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Which includes….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our next video, Positioning Axes, we will see how to position axes and visual elements in a manner that creates an aesthetically good visualization</a:t>
            </a: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 the previous video we learned about SVG elements and created lines, rectangles, circles and ellipses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This is the second video of this section, Creating visuals with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88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In this video, we will…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8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90525" y="2803825"/>
            <a:ext cx="8222100" cy="573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477730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60950" y="1248300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2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95400" y="3273925"/>
            <a:ext cx="59532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0050" y="564750"/>
            <a:ext cx="4106100" cy="4014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763405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3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24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54" y="917976"/>
            <a:ext cx="2291100" cy="229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4" r:id="rId4"/>
    <p:sldLayoutId id="2147483679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Chart Annotation</a:t>
            </a:r>
            <a:endParaRPr lang="en" sz="4200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Section 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456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Styling Axes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1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4" y="1819275"/>
            <a:ext cx="8753476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Styling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1093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Styling the line on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Styling the ticks on an axis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5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Axes Titles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1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Axes Titles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6122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labels on horizontal and vertical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Rotating and positioning of titles along an axis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9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Custom Tick Labels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8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Tick Labels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1092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Specifying the text on each tick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Rotating text on </a:t>
            </a:r>
            <a:r>
              <a:rPr lang="en-US" sz="2000">
                <a:solidFill>
                  <a:srgbClr val="434343"/>
                </a:solidFill>
              </a:rPr>
              <a:t>a tick</a:t>
            </a:r>
            <a:endParaRPr lang="en-US" sz="2000" dirty="0">
              <a:solidFill>
                <a:srgbClr val="434343"/>
              </a:solidFill>
            </a:endParaRP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1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Legends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6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hape 181"/>
          <p:cNvCxnSpPr/>
          <p:nvPr/>
        </p:nvCxnSpPr>
        <p:spPr>
          <a:xfrm>
            <a:off x="1295400" y="3383282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781301" y="1962150"/>
            <a:ext cx="17145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Styling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2781316" y="2266950"/>
            <a:ext cx="1866884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Controlling line color on thickness of lines and ticks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2743201" y="2114550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49461" y="2000618"/>
            <a:ext cx="197943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</a:rPr>
              <a:t>Drawing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49461" y="2290644"/>
            <a:ext cx="2093736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olidFill>
                  <a:schemeClr val="dk2"/>
                </a:solidFill>
              </a:rPr>
              <a:t>Fundaments of creating axes objects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cxnSp>
        <p:nvCxnSpPr>
          <p:cNvPr id="41" name="Shape 184">
            <a:extLst>
              <a:ext uri="{FF2B5EF4-FFF2-40B4-BE49-F238E27FC236}">
                <a16:creationId xmlns:a16="http://schemas.microsoft.com/office/drawing/2014/main" id="{47F0B977-537B-416B-91AC-EA5B6656F431}"/>
              </a:ext>
            </a:extLst>
          </p:cNvPr>
          <p:cNvCxnSpPr/>
          <p:nvPr/>
        </p:nvCxnSpPr>
        <p:spPr>
          <a:xfrm rot="10800000">
            <a:off x="562538" y="2114462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2" name="Shape 185">
            <a:extLst>
              <a:ext uri="{FF2B5EF4-FFF2-40B4-BE49-F238E27FC236}">
                <a16:creationId xmlns:a16="http://schemas.microsoft.com/office/drawing/2014/main" id="{ECAEEEAD-7809-463C-B5C1-0BE2E0B4800D}"/>
              </a:ext>
            </a:extLst>
          </p:cNvPr>
          <p:cNvSpPr txBox="1">
            <a:spLocks/>
          </p:cNvSpPr>
          <p:nvPr/>
        </p:nvSpPr>
        <p:spPr>
          <a:xfrm>
            <a:off x="1371600" y="3867150"/>
            <a:ext cx="2095501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Positioning for Axes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3" name="Shape 186">
            <a:extLst>
              <a:ext uri="{FF2B5EF4-FFF2-40B4-BE49-F238E27FC236}">
                <a16:creationId xmlns:a16="http://schemas.microsoft.com/office/drawing/2014/main" id="{28E7DA62-08F8-4F6A-8BC6-EAC1A6658364}"/>
              </a:ext>
            </a:extLst>
          </p:cNvPr>
          <p:cNvSpPr txBox="1">
            <a:spLocks/>
          </p:cNvSpPr>
          <p:nvPr/>
        </p:nvSpPr>
        <p:spPr>
          <a:xfrm>
            <a:off x="1371600" y="4157176"/>
            <a:ext cx="20955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Positioning the axes around the sides of the visual</a:t>
            </a:r>
          </a:p>
        </p:txBody>
      </p:sp>
      <p:sp>
        <p:nvSpPr>
          <p:cNvPr id="18" name="Shape 182">
            <a:extLst>
              <a:ext uri="{FF2B5EF4-FFF2-40B4-BE49-F238E27FC236}">
                <a16:creationId xmlns:a16="http://schemas.microsoft.com/office/drawing/2014/main" id="{2C3BBC53-0B4E-43E6-AE5C-8683E3AE07A0}"/>
              </a:ext>
            </a:extLst>
          </p:cNvPr>
          <p:cNvSpPr txBox="1">
            <a:spLocks/>
          </p:cNvSpPr>
          <p:nvPr/>
        </p:nvSpPr>
        <p:spPr>
          <a:xfrm>
            <a:off x="4724400" y="1962150"/>
            <a:ext cx="19050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Custom tick labels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" name="Shape 183">
            <a:extLst>
              <a:ext uri="{FF2B5EF4-FFF2-40B4-BE49-F238E27FC236}">
                <a16:creationId xmlns:a16="http://schemas.microsoft.com/office/drawing/2014/main" id="{C1FFF06A-A3FE-4C95-B6ED-B8EFEEC04C47}"/>
              </a:ext>
            </a:extLst>
          </p:cNvPr>
          <p:cNvSpPr txBox="1">
            <a:spLocks/>
          </p:cNvSpPr>
          <p:nvPr/>
        </p:nvSpPr>
        <p:spPr>
          <a:xfrm>
            <a:off x="4724402" y="2252167"/>
            <a:ext cx="1904998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Creating legends to identify data based on color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20" name="Shape 184">
            <a:extLst>
              <a:ext uri="{FF2B5EF4-FFF2-40B4-BE49-F238E27FC236}">
                <a16:creationId xmlns:a16="http://schemas.microsoft.com/office/drawing/2014/main" id="{21A0C39C-0AEA-473A-91AF-B95F44B31611}"/>
              </a:ext>
            </a:extLst>
          </p:cNvPr>
          <p:cNvCxnSpPr/>
          <p:nvPr/>
        </p:nvCxnSpPr>
        <p:spPr>
          <a:xfrm rot="10800000">
            <a:off x="4648200" y="2111099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1" name="Shape 181">
            <a:extLst>
              <a:ext uri="{FF2B5EF4-FFF2-40B4-BE49-F238E27FC236}">
                <a16:creationId xmlns:a16="http://schemas.microsoft.com/office/drawing/2014/main" id="{DA4C3578-0F55-4325-98C4-33CB1C8FC416}"/>
              </a:ext>
            </a:extLst>
          </p:cNvPr>
          <p:cNvCxnSpPr/>
          <p:nvPr/>
        </p:nvCxnSpPr>
        <p:spPr>
          <a:xfrm>
            <a:off x="3657600" y="340995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" name="Shape 185">
            <a:extLst>
              <a:ext uri="{FF2B5EF4-FFF2-40B4-BE49-F238E27FC236}">
                <a16:creationId xmlns:a16="http://schemas.microsoft.com/office/drawing/2014/main" id="{5A0C878F-382F-45F9-908A-94EDBC7E5D28}"/>
              </a:ext>
            </a:extLst>
          </p:cNvPr>
          <p:cNvSpPr txBox="1">
            <a:spLocks/>
          </p:cNvSpPr>
          <p:nvPr/>
        </p:nvSpPr>
        <p:spPr>
          <a:xfrm>
            <a:off x="3733800" y="3867150"/>
            <a:ext cx="22098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Axes Titles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3" name="Shape 186">
            <a:extLst>
              <a:ext uri="{FF2B5EF4-FFF2-40B4-BE49-F238E27FC236}">
                <a16:creationId xmlns:a16="http://schemas.microsoft.com/office/drawing/2014/main" id="{AB3ED7F4-CFFF-442E-BBE6-563FC3E371DB}"/>
              </a:ext>
            </a:extLst>
          </p:cNvPr>
          <p:cNvSpPr txBox="1">
            <a:spLocks/>
          </p:cNvSpPr>
          <p:nvPr/>
        </p:nvSpPr>
        <p:spPr>
          <a:xfrm>
            <a:off x="3733800" y="4126650"/>
            <a:ext cx="22479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Adding text to explain the meaning of the axis</a:t>
            </a:r>
          </a:p>
        </p:txBody>
      </p:sp>
      <p:cxnSp>
        <p:nvCxnSpPr>
          <p:cNvPr id="24" name="Shape 181">
            <a:extLst>
              <a:ext uri="{FF2B5EF4-FFF2-40B4-BE49-F238E27FC236}">
                <a16:creationId xmlns:a16="http://schemas.microsoft.com/office/drawing/2014/main" id="{55A0DA92-3610-4496-880A-19C30CFD4181}"/>
              </a:ext>
            </a:extLst>
          </p:cNvPr>
          <p:cNvCxnSpPr/>
          <p:nvPr/>
        </p:nvCxnSpPr>
        <p:spPr>
          <a:xfrm>
            <a:off x="6248400" y="340995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5" name="Shape 185">
            <a:extLst>
              <a:ext uri="{FF2B5EF4-FFF2-40B4-BE49-F238E27FC236}">
                <a16:creationId xmlns:a16="http://schemas.microsoft.com/office/drawing/2014/main" id="{88346859-4D19-45B7-BAE9-A46FF9927C74}"/>
              </a:ext>
            </a:extLst>
          </p:cNvPr>
          <p:cNvSpPr txBox="1">
            <a:spLocks/>
          </p:cNvSpPr>
          <p:nvPr/>
        </p:nvSpPr>
        <p:spPr>
          <a:xfrm>
            <a:off x="6324600" y="3856050"/>
            <a:ext cx="22098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Legends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6" name="Shape 186">
            <a:extLst>
              <a:ext uri="{FF2B5EF4-FFF2-40B4-BE49-F238E27FC236}">
                <a16:creationId xmlns:a16="http://schemas.microsoft.com/office/drawing/2014/main" id="{DCBD39C7-71E5-4B10-B16A-0989CEF5444F}"/>
              </a:ext>
            </a:extLst>
          </p:cNvPr>
          <p:cNvSpPr txBox="1">
            <a:spLocks/>
          </p:cNvSpPr>
          <p:nvPr/>
        </p:nvSpPr>
        <p:spPr>
          <a:xfrm>
            <a:off x="6324600" y="4126650"/>
            <a:ext cx="2247901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Creating legends to identify data based on color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27" name="Shape 182">
            <a:extLst>
              <a:ext uri="{FF2B5EF4-FFF2-40B4-BE49-F238E27FC236}">
                <a16:creationId xmlns:a16="http://schemas.microsoft.com/office/drawing/2014/main" id="{0F5AB222-4271-4FA4-A0D9-27FFEF00FDA9}"/>
              </a:ext>
            </a:extLst>
          </p:cNvPr>
          <p:cNvSpPr txBox="1">
            <a:spLocks/>
          </p:cNvSpPr>
          <p:nvPr/>
        </p:nvSpPr>
        <p:spPr>
          <a:xfrm>
            <a:off x="6896100" y="1962150"/>
            <a:ext cx="17145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>
                <a:solidFill>
                  <a:schemeClr val="dk1"/>
                </a:solidFill>
              </a:rPr>
              <a:t>Gridlines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28" name="Shape 183">
            <a:extLst>
              <a:ext uri="{FF2B5EF4-FFF2-40B4-BE49-F238E27FC236}">
                <a16:creationId xmlns:a16="http://schemas.microsoft.com/office/drawing/2014/main" id="{B07A1A54-64AE-4860-B8CF-A1362573005C}"/>
              </a:ext>
            </a:extLst>
          </p:cNvPr>
          <p:cNvSpPr txBox="1">
            <a:spLocks/>
          </p:cNvSpPr>
          <p:nvPr/>
        </p:nvSpPr>
        <p:spPr>
          <a:xfrm>
            <a:off x="6896115" y="2252167"/>
            <a:ext cx="1714485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1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>
                <a:solidFill>
                  <a:schemeClr val="dk2"/>
                </a:solidFill>
              </a:rPr>
              <a:t>Adding horizontal and vertical gridlines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29" name="Shape 184">
            <a:extLst>
              <a:ext uri="{FF2B5EF4-FFF2-40B4-BE49-F238E27FC236}">
                <a16:creationId xmlns:a16="http://schemas.microsoft.com/office/drawing/2014/main" id="{E9F9E1F8-CFEF-403A-A97F-D1166308C7E3}"/>
              </a:ext>
            </a:extLst>
          </p:cNvPr>
          <p:cNvCxnSpPr/>
          <p:nvPr/>
        </p:nvCxnSpPr>
        <p:spPr>
          <a:xfrm rot="10800000">
            <a:off x="6858000" y="2111099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grpSp>
        <p:nvGrpSpPr>
          <p:cNvPr id="2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Legends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4.6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371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 legend to show the user the purpose of the colors</a:t>
            </a:r>
          </a:p>
          <a:p>
            <a:pPr marL="457200" indent="-355600">
              <a:buClr>
                <a:srgbClr val="434343"/>
              </a:buClr>
              <a:buFont typeface="Calibri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Computing the size of text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1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82F0-176D-4824-8777-5763523B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 that we will examine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8E78A-5E0D-4768-B4DB-EADFF824E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F7AB8-847B-44E4-B972-366FC909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14350"/>
            <a:ext cx="5070543" cy="39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1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Gridlines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9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Gridlines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5747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create gridlines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This involves using axes in a </a:t>
            </a:r>
            <a:r>
              <a:rPr lang="en-US" sz="2000">
                <a:solidFill>
                  <a:srgbClr val="434343"/>
                </a:solidFill>
              </a:rPr>
              <a:t>slightly different way</a:t>
            </a:r>
            <a:endParaRPr lang="en-US" sz="2000" dirty="0">
              <a:solidFill>
                <a:srgbClr val="434343"/>
              </a:solidFill>
            </a:endParaRP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3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Summary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an positioning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Adding margins, spacing, and relative positioning of elements on a chart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customize the look of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custom axis labels and controlling their position and orientation</a:t>
            </a:r>
            <a:endParaRPr lang="en" sz="2000" dirty="0">
              <a:solidFill>
                <a:srgbClr val="434343"/>
              </a:solidFill>
            </a:endParaRP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" sz="2000" dirty="0">
                <a:solidFill>
                  <a:srgbClr val="434343"/>
                </a:solidFill>
              </a:rPr>
              <a:t>Creating a legend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" sz="2000" dirty="0">
                <a:solidFill>
                  <a:srgbClr val="434343"/>
                </a:solidFill>
              </a:rPr>
              <a:t>And adding gridlines</a:t>
            </a: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0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Next Volume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/>
              <a:t>Interaction and Animation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797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82F0-176D-4824-8777-5763523B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 that we will examine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8E78A-5E0D-4768-B4DB-EADFF824E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F7AB8-847B-44E4-B972-366FC909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14350"/>
            <a:ext cx="5070543" cy="39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Drawing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Video 4.1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an axis from a scale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Examining the elements of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Creating left, right, top and bottom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Specifying the number of ticks on an axis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Rendering an axis into an SVG group</a:t>
            </a:r>
          </a:p>
          <a:p>
            <a:pPr marL="457200" lvl="0" indent="-355600" rtl="0">
              <a:spcBef>
                <a:spcPts val="0"/>
              </a:spcBef>
              <a:buClr>
                <a:srgbClr val="434343"/>
              </a:buClr>
              <a:buSzPct val="100000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Translating an axis into position</a:t>
            </a:r>
            <a:endParaRPr lang="en" sz="20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55530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Positioning for Axes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Positioning for Axes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Video 4.2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898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In this video, we are going to take a look at…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Concepts in positioning graphics, axes, labels and margins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Setting up data structures that take into account various margins and width of axes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Putting all the visuals into place with modified scales and transformations</a:t>
            </a:r>
          </a:p>
          <a:p>
            <a:pPr marL="101600" lvl="0" rtl="0">
              <a:spcBef>
                <a:spcPts val="0"/>
              </a:spcBef>
              <a:buClr>
                <a:srgbClr val="434343"/>
              </a:buClr>
              <a:buSzPct val="100000"/>
            </a:pPr>
            <a:endParaRPr lang="en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82F0-176D-4824-8777-5763523B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 that we will examine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8E78A-5E0D-4768-B4DB-EADFF824E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F7AB8-847B-44E4-B972-366FC909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14350"/>
            <a:ext cx="5070543" cy="39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3698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8596</TotalTime>
  <Words>1022</Words>
  <Application>Microsoft Office PowerPoint</Application>
  <PresentationFormat>On-screen Show (16:9)</PresentationFormat>
  <Paragraphs>144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Roboto</vt:lpstr>
      <vt:lpstr>Arial</vt:lpstr>
      <vt:lpstr>Calibri</vt:lpstr>
      <vt:lpstr>Packt</vt:lpstr>
      <vt:lpstr>Packt</vt:lpstr>
      <vt:lpstr>Chart Annotation</vt:lpstr>
      <vt:lpstr>Styling Axes</vt:lpstr>
      <vt:lpstr>Chart elements that we will examine</vt:lpstr>
      <vt:lpstr>Drawing Axes</vt:lpstr>
      <vt:lpstr>In this video, we are going to take a look at…</vt:lpstr>
      <vt:lpstr>Next Video</vt:lpstr>
      <vt:lpstr>Positioning for Axes</vt:lpstr>
      <vt:lpstr>In this video, we are going to take a look at…</vt:lpstr>
      <vt:lpstr>Chart elements that we will examine</vt:lpstr>
      <vt:lpstr>Next Video</vt:lpstr>
      <vt:lpstr>Styling Axes</vt:lpstr>
      <vt:lpstr>In this video, we are going to take a look at…</vt:lpstr>
      <vt:lpstr>Next Video</vt:lpstr>
      <vt:lpstr>Axes Titles</vt:lpstr>
      <vt:lpstr>In this video, we are going to take a look at…</vt:lpstr>
      <vt:lpstr>Next Video</vt:lpstr>
      <vt:lpstr>Custom Tick Labels</vt:lpstr>
      <vt:lpstr>In this video, we are going to take a look at…</vt:lpstr>
      <vt:lpstr>Next Video</vt:lpstr>
      <vt:lpstr>Legends</vt:lpstr>
      <vt:lpstr>In this video, we are going to take a look at…</vt:lpstr>
      <vt:lpstr>Chart elements that we will examine</vt:lpstr>
      <vt:lpstr>Next Video</vt:lpstr>
      <vt:lpstr>Gridlines</vt:lpstr>
      <vt:lpstr>In this video, we are going to take a look at…</vt:lpstr>
      <vt:lpstr>Summary</vt:lpstr>
      <vt:lpstr>Next Volume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Subsection Title</dc:title>
  <dc:creator>michaelheydt</dc:creator>
  <cp:lastModifiedBy>Michael Heydt</cp:lastModifiedBy>
  <cp:revision>103</cp:revision>
  <dcterms:modified xsi:type="dcterms:W3CDTF">2017-10-31T15:17:21Z</dcterms:modified>
</cp:coreProperties>
</file>